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2"/>
  </p:notesMasterIdLst>
  <p:handoutMasterIdLst>
    <p:handoutMasterId r:id="rId33"/>
  </p:handoutMasterIdLst>
  <p:sldIdLst>
    <p:sldId id="298" r:id="rId5"/>
    <p:sldId id="301" r:id="rId6"/>
    <p:sldId id="314" r:id="rId7"/>
    <p:sldId id="315" r:id="rId8"/>
    <p:sldId id="329" r:id="rId9"/>
    <p:sldId id="316" r:id="rId10"/>
    <p:sldId id="317" r:id="rId11"/>
    <p:sldId id="318" r:id="rId12"/>
    <p:sldId id="319" r:id="rId13"/>
    <p:sldId id="320" r:id="rId14"/>
    <p:sldId id="321" r:id="rId15"/>
    <p:sldId id="322" r:id="rId16"/>
    <p:sldId id="325" r:id="rId17"/>
    <p:sldId id="323" r:id="rId18"/>
    <p:sldId id="326" r:id="rId19"/>
    <p:sldId id="330" r:id="rId20"/>
    <p:sldId id="328" r:id="rId21"/>
    <p:sldId id="302" r:id="rId22"/>
    <p:sldId id="327" r:id="rId23"/>
    <p:sldId id="303" r:id="rId24"/>
    <p:sldId id="308" r:id="rId25"/>
    <p:sldId id="309" r:id="rId26"/>
    <p:sldId id="310" r:id="rId27"/>
    <p:sldId id="311" r:id="rId28"/>
    <p:sldId id="312" r:id="rId29"/>
    <p:sldId id="313" r:id="rId30"/>
    <p:sldId id="280" r:id="rId31"/>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71" d="100"/>
          <a:sy n="71" d="100"/>
        </p:scale>
        <p:origin x="66" y="924"/>
      </p:cViewPr>
      <p:guideLst/>
    </p:cSldViewPr>
  </p:slideViewPr>
  <p:notesTextViewPr>
    <p:cViewPr>
      <p:scale>
        <a:sx n="1" d="1"/>
        <a:sy n="1" d="1"/>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2023/5/29</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2023/5/29</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A9642E-8A6E-7C99-6BCC-943FF7DE29AC}"/>
              </a:ext>
            </a:extLst>
          </p:cNvPr>
          <p:cNvSpPr>
            <a:spLocks noGrp="1"/>
          </p:cNvSpPr>
          <p:nvPr>
            <p:ph type="title"/>
          </p:nvPr>
        </p:nvSpPr>
        <p:spPr/>
        <p:txBody>
          <a:bodyPr/>
          <a:lstStyle/>
          <a:p>
            <a:r>
              <a:rPr lang="en-US" altLang="ko-KR" dirty="0" err="1"/>
              <a:t>Subword</a:t>
            </a:r>
            <a:r>
              <a:rPr lang="en-US" altLang="ko-KR" dirty="0"/>
              <a:t> Tokenizer: </a:t>
            </a:r>
            <a:r>
              <a:rPr lang="en-US" altLang="ko-KR" dirty="0" err="1"/>
              <a:t>WordPiece</a:t>
            </a:r>
            <a:r>
              <a:rPr lang="en-US" altLang="ko-KR" sz="3200" dirty="0"/>
              <a:t>[1]</a:t>
            </a:r>
            <a:endParaRPr lang="ko-KR" altLang="en-US" sz="3200" dirty="0"/>
          </a:p>
        </p:txBody>
      </p:sp>
      <p:sp>
        <p:nvSpPr>
          <p:cNvPr id="3" name="내용 개체 틀 2">
            <a:extLst>
              <a:ext uri="{FF2B5EF4-FFF2-40B4-BE49-F238E27FC236}">
                <a16:creationId xmlns:a16="http://schemas.microsoft.com/office/drawing/2014/main" id="{8E6EDABD-C6E2-8631-A58F-4588CB0664BB}"/>
              </a:ext>
            </a:extLst>
          </p:cNvPr>
          <p:cNvSpPr>
            <a:spLocks noGrp="1"/>
          </p:cNvSpPr>
          <p:nvPr>
            <p:ph idx="1"/>
          </p:nvPr>
        </p:nvSpPr>
        <p:spPr>
          <a:xfrm>
            <a:off x="1097280" y="2024009"/>
            <a:ext cx="10058400" cy="1099335"/>
          </a:xfrm>
        </p:spPr>
        <p:txBody>
          <a:bodyPr>
            <a:noAutofit/>
          </a:bodyPr>
          <a:lstStyle/>
          <a:p>
            <a:r>
              <a:rPr lang="en-US" altLang="ko-KR" sz="3200" dirty="0" err="1"/>
              <a:t>WordPiece</a:t>
            </a:r>
            <a:r>
              <a:rPr lang="ja-JP" altLang="en-US" sz="3200" dirty="0"/>
              <a:t>では分離したトークンの最初の</a:t>
            </a:r>
            <a:r>
              <a:rPr lang="en-US" altLang="ja-JP" sz="3200" dirty="0" err="1"/>
              <a:t>Subword</a:t>
            </a:r>
            <a:r>
              <a:rPr lang="ja-JP" altLang="en-US" sz="3200" dirty="0"/>
              <a:t>以外には全部 </a:t>
            </a:r>
            <a:r>
              <a:rPr lang="en-US" altLang="ja-JP" sz="3200" dirty="0"/>
              <a:t>## </a:t>
            </a:r>
            <a:r>
              <a:rPr lang="ja-JP" altLang="en-US" sz="3200" dirty="0"/>
              <a:t>を前に着ける。</a:t>
            </a:r>
            <a:endParaRPr lang="ko-KR" altLang="en-US" sz="3200" dirty="0"/>
          </a:p>
        </p:txBody>
      </p:sp>
      <p:sp>
        <p:nvSpPr>
          <p:cNvPr id="5" name="TextBox 4">
            <a:extLst>
              <a:ext uri="{FF2B5EF4-FFF2-40B4-BE49-F238E27FC236}">
                <a16:creationId xmlns:a16="http://schemas.microsoft.com/office/drawing/2014/main" id="{6EFF8D50-D3A9-36E2-A288-D2E4DDBF43AE}"/>
              </a:ext>
            </a:extLst>
          </p:cNvPr>
          <p:cNvSpPr txBox="1"/>
          <p:nvPr/>
        </p:nvSpPr>
        <p:spPr>
          <a:xfrm>
            <a:off x="1097281" y="5980823"/>
            <a:ext cx="10058399" cy="369332"/>
          </a:xfrm>
          <a:prstGeom prst="rect">
            <a:avLst/>
          </a:prstGeom>
          <a:noFill/>
        </p:spPr>
        <p:txBody>
          <a:bodyPr wrap="square" rtlCol="0">
            <a:spAutoFit/>
          </a:bodyPr>
          <a:lstStyle/>
          <a:p>
            <a:r>
              <a:rPr lang="en-US" altLang="ko-KR" dirty="0"/>
              <a:t>[1] Mike Schuster and </a:t>
            </a:r>
            <a:r>
              <a:rPr lang="en-US" altLang="ko-KR" dirty="0" err="1"/>
              <a:t>Kaisuke</a:t>
            </a:r>
            <a:r>
              <a:rPr lang="en-US" altLang="ko-KR" dirty="0"/>
              <a:t> Nakajima, “JAPANESE AND KOREAN VOICE SEARCH”, </a:t>
            </a:r>
            <a:r>
              <a:rPr lang="en-US" altLang="ko-KR" dirty="0" err="1"/>
              <a:t>arXiv</a:t>
            </a:r>
            <a:r>
              <a:rPr lang="en-US" altLang="ko-KR" dirty="0"/>
              <a:t>, 2012</a:t>
            </a:r>
          </a:p>
        </p:txBody>
      </p:sp>
      <p:pic>
        <p:nvPicPr>
          <p:cNvPr id="6" name="그림 5">
            <a:extLst>
              <a:ext uri="{FF2B5EF4-FFF2-40B4-BE49-F238E27FC236}">
                <a16:creationId xmlns:a16="http://schemas.microsoft.com/office/drawing/2014/main" id="{03C9D1D9-4CB8-FC89-7B53-C4D379779CC3}"/>
              </a:ext>
            </a:extLst>
          </p:cNvPr>
          <p:cNvPicPr>
            <a:picLocks noChangeAspect="1"/>
          </p:cNvPicPr>
          <p:nvPr/>
        </p:nvPicPr>
        <p:blipFill rotWithShape="1">
          <a:blip r:embed="rId2"/>
          <a:srcRect l="18372" t="56629" r="35107" b="35431"/>
          <a:stretch/>
        </p:blipFill>
        <p:spPr>
          <a:xfrm>
            <a:off x="1117892" y="3184989"/>
            <a:ext cx="9956215" cy="1099335"/>
          </a:xfrm>
          <a:prstGeom prst="rect">
            <a:avLst/>
          </a:prstGeom>
        </p:spPr>
      </p:pic>
      <p:pic>
        <p:nvPicPr>
          <p:cNvPr id="8" name="그림 7">
            <a:extLst>
              <a:ext uri="{FF2B5EF4-FFF2-40B4-BE49-F238E27FC236}">
                <a16:creationId xmlns:a16="http://schemas.microsoft.com/office/drawing/2014/main" id="{90416C51-166C-8B66-7194-37D43F9098D6}"/>
              </a:ext>
            </a:extLst>
          </p:cNvPr>
          <p:cNvPicPr>
            <a:picLocks noChangeAspect="1"/>
          </p:cNvPicPr>
          <p:nvPr/>
        </p:nvPicPr>
        <p:blipFill rotWithShape="1">
          <a:blip r:embed="rId3"/>
          <a:srcRect l="18469" t="48240" r="50000" b="44269"/>
          <a:stretch/>
        </p:blipFill>
        <p:spPr>
          <a:xfrm>
            <a:off x="1097280" y="4594839"/>
            <a:ext cx="7152987" cy="1099334"/>
          </a:xfrm>
          <a:prstGeom prst="rect">
            <a:avLst/>
          </a:prstGeom>
        </p:spPr>
      </p:pic>
      <p:sp>
        <p:nvSpPr>
          <p:cNvPr id="9" name="TextBox 8">
            <a:extLst>
              <a:ext uri="{FF2B5EF4-FFF2-40B4-BE49-F238E27FC236}">
                <a16:creationId xmlns:a16="http://schemas.microsoft.com/office/drawing/2014/main" id="{B6835A87-6A41-5FD4-E719-9B3DF0D8A0F7}"/>
              </a:ext>
            </a:extLst>
          </p:cNvPr>
          <p:cNvSpPr txBox="1"/>
          <p:nvPr/>
        </p:nvSpPr>
        <p:spPr>
          <a:xfrm>
            <a:off x="8352890" y="4570974"/>
            <a:ext cx="3061699" cy="1015663"/>
          </a:xfrm>
          <a:prstGeom prst="rect">
            <a:avLst/>
          </a:prstGeom>
          <a:noFill/>
        </p:spPr>
        <p:txBody>
          <a:bodyPr wrap="square" rtlCol="0">
            <a:spAutoFit/>
          </a:bodyPr>
          <a:lstStyle/>
          <a:p>
            <a:r>
              <a:rPr lang="en-US" altLang="ko-KR" sz="2000" dirty="0"/>
              <a:t>BERT-Base</a:t>
            </a:r>
            <a:r>
              <a:rPr lang="ja-JP" altLang="en-US" sz="2000" dirty="0"/>
              <a:t>と</a:t>
            </a:r>
            <a:r>
              <a:rPr lang="en-US" altLang="ja-JP" sz="2000" dirty="0"/>
              <a:t>BERT-Large</a:t>
            </a:r>
            <a:r>
              <a:rPr lang="ja-JP" altLang="en-US" sz="2000" dirty="0"/>
              <a:t>の間の単語集合の大きさは等しかった。</a:t>
            </a:r>
            <a:endParaRPr lang="ko-KR" altLang="en-US" sz="2000" dirty="0"/>
          </a:p>
        </p:txBody>
      </p:sp>
    </p:spTree>
    <p:extLst>
      <p:ext uri="{BB962C8B-B14F-4D97-AF65-F5344CB8AC3E}">
        <p14:creationId xmlns:p14="http://schemas.microsoft.com/office/powerpoint/2010/main" val="4176755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29A312B-45EC-717A-CBDE-BC40C534880B}"/>
              </a:ext>
            </a:extLst>
          </p:cNvPr>
          <p:cNvPicPr>
            <a:picLocks noChangeAspect="1"/>
          </p:cNvPicPr>
          <p:nvPr/>
        </p:nvPicPr>
        <p:blipFill rotWithShape="1">
          <a:blip r:embed="rId2"/>
          <a:srcRect l="18371" t="44494" r="42474" b="27042"/>
          <a:stretch/>
        </p:blipFill>
        <p:spPr>
          <a:xfrm>
            <a:off x="224806" y="1732712"/>
            <a:ext cx="7213684" cy="3392575"/>
          </a:xfrm>
          <a:prstGeom prst="rect">
            <a:avLst/>
          </a:prstGeom>
        </p:spPr>
      </p:pic>
      <p:pic>
        <p:nvPicPr>
          <p:cNvPr id="7" name="그림 6">
            <a:extLst>
              <a:ext uri="{FF2B5EF4-FFF2-40B4-BE49-F238E27FC236}">
                <a16:creationId xmlns:a16="http://schemas.microsoft.com/office/drawing/2014/main" id="{855DB2C8-E8FA-7788-BB03-2DBC91E00EEE}"/>
              </a:ext>
            </a:extLst>
          </p:cNvPr>
          <p:cNvPicPr>
            <a:picLocks noChangeAspect="1"/>
          </p:cNvPicPr>
          <p:nvPr/>
        </p:nvPicPr>
        <p:blipFill rotWithShape="1">
          <a:blip r:embed="rId3"/>
          <a:srcRect l="18264" t="57528" r="66314" b="21348"/>
          <a:stretch/>
        </p:blipFill>
        <p:spPr>
          <a:xfrm>
            <a:off x="8404260" y="2043585"/>
            <a:ext cx="3126894" cy="2770828"/>
          </a:xfrm>
          <a:prstGeom prst="rect">
            <a:avLst/>
          </a:prstGeom>
        </p:spPr>
      </p:pic>
    </p:spTree>
    <p:extLst>
      <p:ext uri="{BB962C8B-B14F-4D97-AF65-F5344CB8AC3E}">
        <p14:creationId xmlns:p14="http://schemas.microsoft.com/office/powerpoint/2010/main" val="1709666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AAA4C3F-7CCD-BD91-AA57-8694B5C700CE}"/>
              </a:ext>
            </a:extLst>
          </p:cNvPr>
          <p:cNvSpPr>
            <a:spLocks noGrp="1"/>
          </p:cNvSpPr>
          <p:nvPr>
            <p:ph type="title"/>
          </p:nvPr>
        </p:nvSpPr>
        <p:spPr>
          <a:xfrm>
            <a:off x="1097280" y="286603"/>
            <a:ext cx="10058400" cy="1450757"/>
          </a:xfrm>
        </p:spPr>
        <p:txBody>
          <a:bodyPr>
            <a:normAutofit/>
          </a:bodyPr>
          <a:lstStyle/>
          <a:p>
            <a:pPr algn="ctr"/>
            <a:r>
              <a:rPr lang="en-US" sz="6600" b="1" dirty="0">
                <a:solidFill>
                  <a:schemeClr val="accent1"/>
                </a:solidFill>
              </a:rPr>
              <a:t>BERT</a:t>
            </a:r>
            <a:r>
              <a:rPr lang="en-US" sz="6600" b="1" dirty="0"/>
              <a:t>’s Pre-training</a:t>
            </a:r>
          </a:p>
        </p:txBody>
      </p:sp>
      <p:sp>
        <p:nvSpPr>
          <p:cNvPr id="16" name="Content Placeholder 2">
            <a:extLst>
              <a:ext uri="{FF2B5EF4-FFF2-40B4-BE49-F238E27FC236}">
                <a16:creationId xmlns:a16="http://schemas.microsoft.com/office/drawing/2014/main" id="{3317D41E-4977-45EA-ECA2-8AA40F5DEF65}"/>
              </a:ext>
            </a:extLst>
          </p:cNvPr>
          <p:cNvSpPr>
            <a:spLocks noGrp="1"/>
          </p:cNvSpPr>
          <p:nvPr>
            <p:ph sz="half" idx="1"/>
          </p:nvPr>
        </p:nvSpPr>
        <p:spPr>
          <a:xfrm>
            <a:off x="1097280" y="2120900"/>
            <a:ext cx="4639736" cy="3748193"/>
          </a:xfrm>
        </p:spPr>
        <p:txBody>
          <a:bodyPr>
            <a:normAutofit/>
          </a:bodyPr>
          <a:lstStyle/>
          <a:p>
            <a:pPr algn="ctr"/>
            <a:r>
              <a:rPr lang="en-US" sz="4800" dirty="0"/>
              <a:t>Masked Language Model (</a:t>
            </a:r>
            <a:r>
              <a:rPr lang="en-US" sz="4800" b="1" dirty="0"/>
              <a:t>MLM</a:t>
            </a:r>
            <a:r>
              <a:rPr lang="en-US" sz="4800" dirty="0"/>
              <a:t>)</a:t>
            </a:r>
          </a:p>
        </p:txBody>
      </p:sp>
      <p:sp>
        <p:nvSpPr>
          <p:cNvPr id="18" name="Content Placeholder 3">
            <a:extLst>
              <a:ext uri="{FF2B5EF4-FFF2-40B4-BE49-F238E27FC236}">
                <a16:creationId xmlns:a16="http://schemas.microsoft.com/office/drawing/2014/main" id="{1B5E137D-F01B-2828-CC05-165C5E1F730B}"/>
              </a:ext>
            </a:extLst>
          </p:cNvPr>
          <p:cNvSpPr>
            <a:spLocks noGrp="1"/>
          </p:cNvSpPr>
          <p:nvPr>
            <p:ph sz="half" idx="2"/>
          </p:nvPr>
        </p:nvSpPr>
        <p:spPr>
          <a:xfrm>
            <a:off x="6515944" y="2120900"/>
            <a:ext cx="4639736" cy="3748194"/>
          </a:xfrm>
        </p:spPr>
        <p:txBody>
          <a:bodyPr>
            <a:normAutofit/>
          </a:bodyPr>
          <a:lstStyle/>
          <a:p>
            <a:pPr algn="ctr"/>
            <a:r>
              <a:rPr lang="en-US" sz="4800" dirty="0"/>
              <a:t>Next Sentence Prediction (</a:t>
            </a:r>
            <a:r>
              <a:rPr lang="en-US" sz="4800" b="1" dirty="0"/>
              <a:t>NSP</a:t>
            </a:r>
            <a:r>
              <a:rPr lang="en-US" sz="4800" dirty="0"/>
              <a:t>)</a:t>
            </a:r>
          </a:p>
        </p:txBody>
      </p:sp>
    </p:spTree>
    <p:extLst>
      <p:ext uri="{BB962C8B-B14F-4D97-AF65-F5344CB8AC3E}">
        <p14:creationId xmlns:p14="http://schemas.microsoft.com/office/powerpoint/2010/main" val="2437270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236B3-317A-0BEA-8F70-94BBB5CC0C7C}"/>
              </a:ext>
            </a:extLst>
          </p:cNvPr>
          <p:cNvSpPr>
            <a:spLocks noGrp="1"/>
          </p:cNvSpPr>
          <p:nvPr>
            <p:ph type="title"/>
          </p:nvPr>
        </p:nvSpPr>
        <p:spPr/>
        <p:txBody>
          <a:bodyPr/>
          <a:lstStyle/>
          <a:p>
            <a:r>
              <a:rPr kumimoji="1" lang="en-US" altLang="ja-JP" dirty="0"/>
              <a:t>Hyper-Parameters</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0057364-D1C2-77E7-9409-0FC37CFBF1EA}"/>
                  </a:ext>
                </a:extLst>
              </p:cNvPr>
              <p:cNvSpPr>
                <a:spLocks noGrp="1"/>
              </p:cNvSpPr>
              <p:nvPr>
                <p:ph idx="1"/>
              </p:nvPr>
            </p:nvSpPr>
            <p:spPr>
              <a:xfrm>
                <a:off x="1097280" y="1922930"/>
                <a:ext cx="10058400" cy="4424082"/>
              </a:xfrm>
            </p:spPr>
            <p:txBody>
              <a:bodyPr>
                <a:noAutofit/>
              </a:bodyPr>
              <a:lstStyle/>
              <a:p>
                <a:pPr>
                  <a:lnSpc>
                    <a:spcPct val="100000"/>
                  </a:lnSpc>
                </a:pPr>
                <a:r>
                  <a:rPr lang="ko-KR" altLang="en-US" sz="3200" dirty="0"/>
                  <a:t>訓練回数</a:t>
                </a:r>
                <a:r>
                  <a:rPr lang="en-US" altLang="ko-KR" sz="3200" dirty="0"/>
                  <a:t>: </a:t>
                </a:r>
                <a14:m>
                  <m:oMath xmlns:m="http://schemas.openxmlformats.org/officeDocument/2006/math">
                    <m:sSup>
                      <m:sSupPr>
                        <m:ctrlPr>
                          <a:rPr kumimoji="1" lang="en-US" altLang="ja-JP" sz="3200" i="1" smtClean="0">
                            <a:latin typeface="Cambria Math" panose="02040503050406030204" pitchFamily="18" charset="0"/>
                          </a:rPr>
                        </m:ctrlPr>
                      </m:sSupPr>
                      <m:e>
                        <m:r>
                          <a:rPr kumimoji="1" lang="en-US" altLang="ja-JP" sz="3200" b="0" i="0" smtClean="0">
                            <a:latin typeface="Cambria Math" panose="02040503050406030204" pitchFamily="18" charset="0"/>
                          </a:rPr>
                          <m:t>10</m:t>
                        </m:r>
                      </m:e>
                      <m:sup>
                        <m:r>
                          <a:rPr kumimoji="1" lang="en-US" altLang="ja-JP" sz="3200" b="0" i="0" smtClean="0">
                            <a:latin typeface="Cambria Math" panose="02040503050406030204" pitchFamily="18" charset="0"/>
                          </a:rPr>
                          <m:t>6</m:t>
                        </m:r>
                      </m:sup>
                    </m:sSup>
                    <m:r>
                      <a:rPr kumimoji="1" lang="en-US" altLang="ja-JP" sz="3200" b="0" i="1" smtClean="0">
                        <a:latin typeface="Cambria Math" panose="02040503050406030204" pitchFamily="18" charset="0"/>
                      </a:rPr>
                      <m:t> </m:t>
                    </m:r>
                  </m:oMath>
                </a14:m>
                <a:r>
                  <a:rPr lang="en-US" altLang="ja-JP" sz="3200" dirty="0"/>
                  <a:t>Step</a:t>
                </a:r>
              </a:p>
              <a:p>
                <a:pPr>
                  <a:lnSpc>
                    <a:spcPct val="100000"/>
                  </a:lnSpc>
                </a:pPr>
                <a:r>
                  <a:rPr lang="en-US" altLang="ja-JP" sz="3200" dirty="0"/>
                  <a:t>Optimizer: Adam</a:t>
                </a:r>
              </a:p>
              <a:p>
                <a:pPr>
                  <a:lnSpc>
                    <a:spcPct val="100000"/>
                  </a:lnSpc>
                </a:pPr>
                <a:r>
                  <a:rPr kumimoji="1" lang="en-US" altLang="ja-JP" sz="3200" dirty="0"/>
                  <a:t>Learning rate: </a:t>
                </a:r>
                <a14:m>
                  <m:oMath xmlns:m="http://schemas.openxmlformats.org/officeDocument/2006/math">
                    <m:sSup>
                      <m:sSupPr>
                        <m:ctrlPr>
                          <a:rPr kumimoji="1" lang="en-US" altLang="ja-JP" sz="3200" i="1" smtClean="0">
                            <a:latin typeface="Cambria Math" panose="02040503050406030204" pitchFamily="18" charset="0"/>
                          </a:rPr>
                        </m:ctrlPr>
                      </m:sSupPr>
                      <m:e>
                        <m:r>
                          <a:rPr kumimoji="1" lang="en-US" altLang="ja-JP" sz="3200" b="0" i="0" smtClean="0">
                            <a:latin typeface="Cambria Math" panose="02040503050406030204" pitchFamily="18" charset="0"/>
                          </a:rPr>
                          <m:t>10</m:t>
                        </m:r>
                      </m:e>
                      <m:sup>
                        <m:r>
                          <a:rPr kumimoji="1" lang="en-US" altLang="ja-JP" sz="3200" b="0" i="0" smtClean="0">
                            <a:latin typeface="Cambria Math" panose="02040503050406030204" pitchFamily="18" charset="0"/>
                          </a:rPr>
                          <m:t>−4</m:t>
                        </m:r>
                      </m:sup>
                    </m:sSup>
                  </m:oMath>
                </a14:m>
                <a:endParaRPr kumimoji="1" lang="en-US" altLang="ja-JP" sz="3200" dirty="0"/>
              </a:p>
              <a:p>
                <a:pPr>
                  <a:lnSpc>
                    <a:spcPct val="100000"/>
                  </a:lnSpc>
                </a:pPr>
                <a:r>
                  <a:rPr lang="en-US" altLang="ja-JP" sz="3200" dirty="0"/>
                  <a:t>Weight Decay: L2 regularization</a:t>
                </a:r>
              </a:p>
              <a:p>
                <a:pPr>
                  <a:lnSpc>
                    <a:spcPct val="100000"/>
                  </a:lnSpc>
                </a:pPr>
                <a:r>
                  <a:rPr kumimoji="1" lang="en-US" altLang="ja-JP" sz="3200" dirty="0"/>
                  <a:t>Dropout: </a:t>
                </a:r>
                <a:r>
                  <a:rPr kumimoji="1" lang="ja-JP" altLang="en-US" sz="3200" dirty="0"/>
                  <a:t>全ての</a:t>
                </a:r>
                <a:r>
                  <a:rPr kumimoji="1" lang="en-US" altLang="ja-JP" sz="3200" dirty="0"/>
                  <a:t>Layer</a:t>
                </a:r>
                <a:r>
                  <a:rPr kumimoji="1" lang="ja-JP" altLang="en-US" sz="3200" dirty="0"/>
                  <a:t>に</a:t>
                </a:r>
                <a:r>
                  <a:rPr kumimoji="1" lang="en-US" altLang="ja-JP" sz="3200" dirty="0"/>
                  <a:t>0.1</a:t>
                </a:r>
              </a:p>
              <a:p>
                <a:pPr>
                  <a:lnSpc>
                    <a:spcPct val="100000"/>
                  </a:lnSpc>
                </a:pPr>
                <a:r>
                  <a:rPr kumimoji="1" lang="en-US" altLang="ja-JP" sz="3200" dirty="0"/>
                  <a:t>Activate function: </a:t>
                </a:r>
                <a:r>
                  <a:rPr kumimoji="1" lang="en-US" altLang="ja-JP" sz="3200" dirty="0" err="1"/>
                  <a:t>gelu</a:t>
                </a:r>
                <a:endParaRPr kumimoji="1" lang="en-US" altLang="ja-JP" sz="3200" dirty="0"/>
              </a:p>
              <a:p>
                <a:pPr>
                  <a:lnSpc>
                    <a:spcPct val="100000"/>
                  </a:lnSpc>
                </a:pPr>
                <a:r>
                  <a:rPr lang="en-US" altLang="ja-JP" sz="3200" dirty="0"/>
                  <a:t>Batch size: 256</a:t>
                </a:r>
                <a:endParaRPr kumimoji="1" lang="en-US" altLang="ja-JP" sz="3200" dirty="0"/>
              </a:p>
            </p:txBody>
          </p:sp>
        </mc:Choice>
        <mc:Fallback xmlns="">
          <p:sp>
            <p:nvSpPr>
              <p:cNvPr id="3" name="コンテンツ プレースホルダー 2">
                <a:extLst>
                  <a:ext uri="{FF2B5EF4-FFF2-40B4-BE49-F238E27FC236}">
                    <a16:creationId xmlns:a16="http://schemas.microsoft.com/office/drawing/2014/main" id="{B0057364-D1C2-77E7-9409-0FC37CFBF1EA}"/>
                  </a:ext>
                </a:extLst>
              </p:cNvPr>
              <p:cNvSpPr>
                <a:spLocks noGrp="1" noRot="1" noChangeAspect="1" noMove="1" noResize="1" noEditPoints="1" noAdjustHandles="1" noChangeArrowheads="1" noChangeShapeType="1" noTextEdit="1"/>
              </p:cNvSpPr>
              <p:nvPr>
                <p:ph idx="1"/>
              </p:nvPr>
            </p:nvSpPr>
            <p:spPr>
              <a:xfrm>
                <a:off x="1097280" y="1922930"/>
                <a:ext cx="10058400" cy="4424082"/>
              </a:xfrm>
              <a:blipFill>
                <a:blip r:embed="rId2"/>
                <a:stretch>
                  <a:fillRect l="-1030" t="-2066" b="-78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53775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593147"/>
            <a:ext cx="4718676" cy="923330"/>
          </a:xfrm>
          <a:prstGeom prst="rect">
            <a:avLst/>
          </a:prstGeom>
        </p:spPr>
        <p:txBody>
          <a:bodyPr vert="horz" lIns="91440" tIns="0" rIns="91440" bIns="0" rtlCol="0" anchor="b">
            <a:normAutofit fontScale="85000" lnSpcReduction="2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400" dirty="0">
                <a:solidFill>
                  <a:schemeClr val="bg1"/>
                </a:solidFill>
              </a:rPr>
              <a:t>進捗発表</a:t>
            </a:r>
            <a:r>
              <a:rPr lang="en-US" altLang="ja-JP" sz="4400" dirty="0">
                <a:solidFill>
                  <a:schemeClr val="bg1"/>
                </a:solidFill>
              </a:rPr>
              <a:t>11</a:t>
            </a:r>
            <a:br>
              <a:rPr lang="en-US" altLang="ja-JP" sz="4400" dirty="0">
                <a:solidFill>
                  <a:schemeClr val="bg1"/>
                </a:solidFill>
              </a:rPr>
            </a:br>
            <a:r>
              <a:rPr lang="en-US" altLang="ja-JP" sz="3200" dirty="0">
                <a:solidFill>
                  <a:schemeClr val="bg1"/>
                </a:solidFill>
              </a:rPr>
              <a:t>BERT</a:t>
            </a:r>
            <a:r>
              <a:rPr lang="en-US" altLang="ja-JP" sz="2400" dirty="0"/>
              <a:t> (Bidirectional Encoder Representations from Transformers) </a:t>
            </a:r>
            <a:endParaRPr lang="en-US" altLang="ja-JP" sz="2200" dirty="0">
              <a:solidFill>
                <a:schemeClr val="bg1"/>
              </a:solidFill>
            </a:endParaRP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endParaRPr kumimoji="1" lang="ja-JP" altLang="en-US" dirty="0"/>
          </a:p>
        </p:txBody>
      </p:sp>
      <p:sp>
        <p:nvSpPr>
          <p:cNvPr id="3" name="コンテンツ プレースホルダー 2">
            <a:extLst>
              <a:ext uri="{FF2B5EF4-FFF2-40B4-BE49-F238E27FC236}">
                <a16:creationId xmlns:a16="http://schemas.microsoft.com/office/drawing/2014/main" id="{3B159DAC-F52F-A1E8-416B-0298C52CE9EF}"/>
              </a:ext>
            </a:extLst>
          </p:cNvPr>
          <p:cNvSpPr>
            <a:spLocks noGrp="1"/>
          </p:cNvSpPr>
          <p:nvPr>
            <p:ph idx="1"/>
          </p:nvPr>
        </p:nvSpPr>
        <p:spPr/>
        <p:txBody>
          <a:bodyPr/>
          <a:lstStyle/>
          <a:p>
            <a:endParaRPr kumimoji="1" lang="ja-JP" altLang="en-US"/>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842054"/>
            <a:ext cx="7580244" cy="4724400"/>
          </a:xfrm>
          <a:prstGeom prst="rect">
            <a:avLst/>
          </a:prstGeom>
        </p:spPr>
      </p:pic>
    </p:spTree>
    <p:extLst>
      <p:ext uri="{BB962C8B-B14F-4D97-AF65-F5344CB8AC3E}">
        <p14:creationId xmlns:p14="http://schemas.microsoft.com/office/powerpoint/2010/main" val="3930346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56CA17-0F9E-CB26-6831-5B27433AAA7F}"/>
              </a:ext>
            </a:extLst>
          </p:cNvPr>
          <p:cNvSpPr>
            <a:spLocks noGrp="1"/>
          </p:cNvSpPr>
          <p:nvPr>
            <p:ph type="title"/>
          </p:nvPr>
        </p:nvSpPr>
        <p:spPr/>
        <p:txBody>
          <a:bodyPr/>
          <a:lstStyle/>
          <a:p>
            <a:r>
              <a:rPr lang="en-US" altLang="ja-JP" dirty="0"/>
              <a:t>BERT</a:t>
            </a:r>
            <a:r>
              <a:rPr lang="en-US" altLang="ja-JP" sz="2000" dirty="0"/>
              <a:t>(Bidirectional Encoder Representations from Transformers) </a:t>
            </a:r>
            <a:r>
              <a:rPr lang="en-US" altLang="ja-JP" dirty="0"/>
              <a:t>1</a:t>
            </a:r>
            <a:endParaRPr lang="ja-JP" altLang="en-US" dirty="0"/>
          </a:p>
        </p:txBody>
      </p:sp>
      <p:sp>
        <p:nvSpPr>
          <p:cNvPr id="4" name="テキスト プレースホルダー 3">
            <a:extLst>
              <a:ext uri="{FF2B5EF4-FFF2-40B4-BE49-F238E27FC236}">
                <a16:creationId xmlns:a16="http://schemas.microsoft.com/office/drawing/2014/main" id="{C7F50F17-CBCC-5B06-F0AC-018E0C1CB71B}"/>
              </a:ext>
            </a:extLst>
          </p:cNvPr>
          <p:cNvSpPr>
            <a:spLocks noGrp="1"/>
          </p:cNvSpPr>
          <p:nvPr>
            <p:ph type="body" sz="half" idx="2"/>
          </p:nvPr>
        </p:nvSpPr>
        <p:spPr>
          <a:xfrm>
            <a:off x="1097279" y="5715000"/>
            <a:ext cx="10570980" cy="609600"/>
          </a:xfrm>
        </p:spPr>
        <p:txBody>
          <a:bodyPr/>
          <a:lstStyle/>
          <a:p>
            <a:r>
              <a:rPr lang="en-US" altLang="ja-JP" dirty="0"/>
              <a:t>Jacob Devlin and Ming-Wei et al. ,” BERT: Pre-training of Deep Bidirectional Transformers for Language Understanding”, </a:t>
            </a:r>
            <a:r>
              <a:rPr lang="en-US" altLang="ja-JP" dirty="0" err="1"/>
              <a:t>arXiv</a:t>
            </a:r>
            <a:r>
              <a:rPr lang="en-US" altLang="ja-JP" dirty="0"/>
              <a:t>, 2019</a:t>
            </a:r>
            <a:endParaRPr lang="ja-JP" altLang="en-US" dirty="0"/>
          </a:p>
        </p:txBody>
      </p:sp>
      <p:pic>
        <p:nvPicPr>
          <p:cNvPr id="1028" name="Picture 4">
            <a:extLst>
              <a:ext uri="{FF2B5EF4-FFF2-40B4-BE49-F238E27FC236}">
                <a16:creationId xmlns:a16="http://schemas.microsoft.com/office/drawing/2014/main" id="{A6284126-F5A6-FD4E-5096-3ABB312F3D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665"/>
          <a:stretch/>
        </p:blipFill>
        <p:spPr bwMode="auto">
          <a:xfrm>
            <a:off x="653947" y="0"/>
            <a:ext cx="10884106" cy="4575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395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5C05396-D1C9-85FE-F4FF-19391BA05CA3}"/>
              </a:ext>
            </a:extLst>
          </p:cNvPr>
          <p:cNvSpPr>
            <a:spLocks noGrp="1"/>
          </p:cNvSpPr>
          <p:nvPr>
            <p:ph type="title"/>
          </p:nvPr>
        </p:nvSpPr>
        <p:spPr>
          <a:xfrm>
            <a:off x="1097280" y="286603"/>
            <a:ext cx="4639736" cy="1450757"/>
          </a:xfrm>
          <a:ln w="9525">
            <a:noFill/>
          </a:ln>
        </p:spPr>
        <p:txBody>
          <a:bodyPr/>
          <a:lstStyle/>
          <a:p>
            <a:r>
              <a:rPr lang="en-US" altLang="ja-JP" dirty="0"/>
              <a:t>BERT-</a:t>
            </a:r>
            <a:r>
              <a:rPr lang="en-US" altLang="ja-JP" dirty="0">
                <a:solidFill>
                  <a:srgbClr val="FFC000"/>
                </a:solidFill>
                <a:effectLst>
                  <a:outerShdw blurRad="38100" dist="38100" dir="2700000" algn="tl">
                    <a:srgbClr val="000000">
                      <a:alpha val="43137"/>
                    </a:srgbClr>
                  </a:outerShdw>
                </a:effectLst>
              </a:rPr>
              <a:t>Base</a:t>
            </a:r>
            <a:endParaRPr lang="ja-JP" altLang="en-US" dirty="0">
              <a:solidFill>
                <a:srgbClr val="FFC000"/>
              </a:solidFill>
              <a:effectLst>
                <a:outerShdw blurRad="38100" dist="38100" dir="2700000" algn="tl">
                  <a:srgbClr val="000000">
                    <a:alpha val="43137"/>
                  </a:srgbClr>
                </a:outerShdw>
              </a:effectLst>
            </a:endParaRPr>
          </a:p>
        </p:txBody>
      </p:sp>
      <p:sp>
        <p:nvSpPr>
          <p:cNvPr id="5" name="コンテンツ プレースホルダー 4">
            <a:extLst>
              <a:ext uri="{FF2B5EF4-FFF2-40B4-BE49-F238E27FC236}">
                <a16:creationId xmlns:a16="http://schemas.microsoft.com/office/drawing/2014/main" id="{C7BC9F47-CDCA-4102-16A1-D8398A72A37D}"/>
              </a:ext>
            </a:extLst>
          </p:cNvPr>
          <p:cNvSpPr>
            <a:spLocks noGrp="1"/>
          </p:cNvSpPr>
          <p:nvPr>
            <p:ph sz="half" idx="1"/>
          </p:nvPr>
        </p:nvSpPr>
        <p:spPr>
          <a:xfrm>
            <a:off x="1097280" y="2120900"/>
            <a:ext cx="4578777" cy="3748193"/>
          </a:xfrm>
        </p:spPr>
        <p:txBody>
          <a:bodyPr>
            <a:normAutofit/>
          </a:bodyPr>
          <a:lstStyle/>
          <a:p>
            <a:r>
              <a:rPr lang="en-US" altLang="ja-JP" sz="2800" dirty="0"/>
              <a:t>Encoder layer</a:t>
            </a:r>
            <a:r>
              <a:rPr lang="ja-JP" altLang="en-US" sz="2800" dirty="0"/>
              <a:t>の数</a:t>
            </a:r>
            <a:r>
              <a:rPr lang="en-US" altLang="ja-JP" sz="2800" dirty="0"/>
              <a:t>: 12</a:t>
            </a:r>
          </a:p>
          <a:p>
            <a:r>
              <a:rPr lang="en-US" altLang="ja-JP" sz="2800" dirty="0"/>
              <a:t>Dimension: 768</a:t>
            </a:r>
          </a:p>
          <a:p>
            <a:r>
              <a:rPr lang="en-US" altLang="ja-JP" sz="2800" dirty="0"/>
              <a:t>Number of Self-attention head: 12</a:t>
            </a:r>
          </a:p>
          <a:p>
            <a:r>
              <a:rPr lang="en-US" altLang="ja-JP" sz="2800" dirty="0"/>
              <a:t>Number of Parameter: 110M</a:t>
            </a:r>
            <a:endParaRPr lang="ja-JP" altLang="en-US" sz="2800" dirty="0"/>
          </a:p>
        </p:txBody>
      </p:sp>
      <p:sp>
        <p:nvSpPr>
          <p:cNvPr id="7" name="タイトル 3">
            <a:extLst>
              <a:ext uri="{FF2B5EF4-FFF2-40B4-BE49-F238E27FC236}">
                <a16:creationId xmlns:a16="http://schemas.microsoft.com/office/drawing/2014/main" id="{AFA58414-41C0-4A44-2BDD-B0136B3C6AC8}"/>
              </a:ext>
            </a:extLst>
          </p:cNvPr>
          <p:cNvSpPr txBox="1">
            <a:spLocks/>
          </p:cNvSpPr>
          <p:nvPr/>
        </p:nvSpPr>
        <p:spPr>
          <a:xfrm>
            <a:off x="6454984" y="286603"/>
            <a:ext cx="4639736"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dirty="0"/>
              <a:t>BERT-</a:t>
            </a:r>
            <a:r>
              <a:rPr lang="en-US" altLang="ja-JP" dirty="0">
                <a:solidFill>
                  <a:srgbClr val="FF0000"/>
                </a:solidFill>
                <a:effectLst>
                  <a:outerShdw blurRad="38100" dist="38100" dir="2700000" algn="tl">
                    <a:srgbClr val="000000">
                      <a:alpha val="43137"/>
                    </a:srgbClr>
                  </a:outerShdw>
                </a:effectLst>
              </a:rPr>
              <a:t>Large</a:t>
            </a:r>
            <a:endParaRPr lang="ja-JP" altLang="en-US" dirty="0">
              <a:solidFill>
                <a:srgbClr val="FF0000"/>
              </a:solidFill>
              <a:effectLst>
                <a:outerShdw blurRad="38100" dist="38100" dir="2700000" algn="tl">
                  <a:srgbClr val="000000">
                    <a:alpha val="43137"/>
                  </a:srgbClr>
                </a:outerShdw>
              </a:effectLst>
            </a:endParaRPr>
          </a:p>
        </p:txBody>
      </p:sp>
      <p:sp>
        <p:nvSpPr>
          <p:cNvPr id="8" name="コンテンツ プレースホルダー 4">
            <a:extLst>
              <a:ext uri="{FF2B5EF4-FFF2-40B4-BE49-F238E27FC236}">
                <a16:creationId xmlns:a16="http://schemas.microsoft.com/office/drawing/2014/main" id="{CEFFF083-FCD3-2EB7-1879-997CC75D7910}"/>
              </a:ext>
            </a:extLst>
          </p:cNvPr>
          <p:cNvSpPr txBox="1">
            <a:spLocks/>
          </p:cNvSpPr>
          <p:nvPr/>
        </p:nvSpPr>
        <p:spPr>
          <a:xfrm>
            <a:off x="6515945" y="2120899"/>
            <a:ext cx="4578777" cy="3748193"/>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2800" dirty="0"/>
              <a:t>Encoder layer</a:t>
            </a:r>
            <a:r>
              <a:rPr lang="ja-JP" altLang="en-US" sz="2800" dirty="0"/>
              <a:t>の数</a:t>
            </a:r>
            <a:r>
              <a:rPr lang="en-US" altLang="ja-JP" sz="2800" dirty="0"/>
              <a:t>: 24</a:t>
            </a:r>
          </a:p>
          <a:p>
            <a:r>
              <a:rPr lang="en-US" altLang="ja-JP" sz="2800" dirty="0"/>
              <a:t>Dimension: 1024</a:t>
            </a:r>
          </a:p>
          <a:p>
            <a:r>
              <a:rPr lang="en-US" altLang="ja-JP" sz="2800" dirty="0"/>
              <a:t>Number of Self-attention head: 16</a:t>
            </a:r>
          </a:p>
          <a:p>
            <a:r>
              <a:rPr lang="en-US" altLang="ja-JP" sz="2800" dirty="0"/>
              <a:t>Number of Parameter: 340M</a:t>
            </a:r>
            <a:endParaRPr lang="ja-JP" altLang="en-US" sz="2800" dirty="0"/>
          </a:p>
        </p:txBody>
      </p:sp>
    </p:spTree>
    <p:extLst>
      <p:ext uri="{BB962C8B-B14F-4D97-AF65-F5344CB8AC3E}">
        <p14:creationId xmlns:p14="http://schemas.microsoft.com/office/powerpoint/2010/main" val="3308135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A9642E-8A6E-7C99-6BCC-943FF7DE29AC}"/>
              </a:ext>
            </a:extLst>
          </p:cNvPr>
          <p:cNvSpPr>
            <a:spLocks noGrp="1"/>
          </p:cNvSpPr>
          <p:nvPr>
            <p:ph type="title"/>
          </p:nvPr>
        </p:nvSpPr>
        <p:spPr/>
        <p:txBody>
          <a:bodyPr/>
          <a:lstStyle/>
          <a:p>
            <a:r>
              <a:rPr lang="en-US" altLang="ko-KR" dirty="0" err="1"/>
              <a:t>Subword</a:t>
            </a:r>
            <a:r>
              <a:rPr lang="en-US" altLang="ko-KR" dirty="0"/>
              <a:t> Tokenizer: </a:t>
            </a:r>
            <a:r>
              <a:rPr lang="en-US" altLang="ko-KR" dirty="0" err="1"/>
              <a:t>WordPiece</a:t>
            </a:r>
            <a:r>
              <a:rPr lang="en-US" altLang="ko-KR" sz="3200" dirty="0"/>
              <a:t>[1]</a:t>
            </a:r>
            <a:endParaRPr lang="ko-KR" altLang="en-US" sz="3200" dirty="0"/>
          </a:p>
        </p:txBody>
      </p:sp>
      <p:sp>
        <p:nvSpPr>
          <p:cNvPr id="3" name="내용 개체 틀 2">
            <a:extLst>
              <a:ext uri="{FF2B5EF4-FFF2-40B4-BE49-F238E27FC236}">
                <a16:creationId xmlns:a16="http://schemas.microsoft.com/office/drawing/2014/main" id="{8E6EDABD-C6E2-8631-A58F-4588CB0664BB}"/>
              </a:ext>
            </a:extLst>
          </p:cNvPr>
          <p:cNvSpPr>
            <a:spLocks noGrp="1"/>
          </p:cNvSpPr>
          <p:nvPr>
            <p:ph idx="1"/>
          </p:nvPr>
        </p:nvSpPr>
        <p:spPr>
          <a:xfrm>
            <a:off x="1097280" y="2044557"/>
            <a:ext cx="10058400" cy="3401739"/>
          </a:xfrm>
        </p:spPr>
        <p:txBody>
          <a:bodyPr>
            <a:normAutofit lnSpcReduction="10000"/>
          </a:bodyPr>
          <a:lstStyle/>
          <a:p>
            <a:r>
              <a:rPr lang="en-US" altLang="ko-KR" sz="2800" dirty="0"/>
              <a:t>OOV(Out-Of-Vocabulary) Problem</a:t>
            </a:r>
            <a:r>
              <a:rPr lang="ja-JP" altLang="en-US" sz="2800" dirty="0"/>
              <a:t>を解決するための</a:t>
            </a:r>
            <a:r>
              <a:rPr lang="en-US" altLang="ja-JP" sz="2800" dirty="0" err="1"/>
              <a:t>Subword</a:t>
            </a:r>
            <a:r>
              <a:rPr lang="en-US" altLang="ja-JP" sz="2800" dirty="0"/>
              <a:t> </a:t>
            </a:r>
            <a:r>
              <a:rPr lang="en-US" altLang="ja-JP" sz="2800" dirty="0" err="1"/>
              <a:t>segmentaiton</a:t>
            </a:r>
            <a:r>
              <a:rPr lang="ja-JP" altLang="en-US" sz="2800" dirty="0"/>
              <a:t>アルゴリズムの一つ。</a:t>
            </a:r>
            <a:endParaRPr lang="en-US" altLang="ja-JP" sz="2800" dirty="0"/>
          </a:p>
          <a:p>
            <a:r>
              <a:rPr lang="en-US" altLang="ja-JP" sz="2800" dirty="0">
                <a:solidFill>
                  <a:srgbClr val="0070C0"/>
                </a:solidFill>
              </a:rPr>
              <a:t>BPE(Byte Pair Encoding)</a:t>
            </a:r>
            <a:r>
              <a:rPr lang="en-US" altLang="ja-JP" sz="2800" dirty="0"/>
              <a:t>[2]</a:t>
            </a:r>
            <a:r>
              <a:rPr lang="ja-JP" altLang="en-US" sz="2800" dirty="0"/>
              <a:t>アルゴリズムの変形。</a:t>
            </a:r>
            <a:endParaRPr lang="en-US" altLang="ja-JP" sz="2800" dirty="0"/>
          </a:p>
          <a:p>
            <a:r>
              <a:rPr lang="en-US" altLang="ja-JP" sz="2800" dirty="0"/>
              <a:t>BPE</a:t>
            </a:r>
            <a:r>
              <a:rPr lang="ja-JP" altLang="en-US" sz="2800" dirty="0"/>
              <a:t>とは何が違うか。</a:t>
            </a:r>
            <a:endParaRPr lang="en-US" altLang="ja-JP" sz="2800" dirty="0"/>
          </a:p>
          <a:p>
            <a:r>
              <a:rPr lang="ja-JP" altLang="en-US" sz="2800" dirty="0"/>
              <a:t>トークンの頻度のみならず、</a:t>
            </a:r>
            <a:r>
              <a:rPr lang="ja-JP" altLang="en-US" sz="2800" dirty="0">
                <a:solidFill>
                  <a:srgbClr val="FF0000"/>
                </a:solidFill>
              </a:rPr>
              <a:t>トークンが表す全体単語の頻度も考慮</a:t>
            </a:r>
            <a:r>
              <a:rPr lang="ja-JP" altLang="en-US" sz="2800" dirty="0"/>
              <a:t>する。</a:t>
            </a:r>
            <a:endParaRPr lang="en-US" altLang="ja-JP" sz="2800" dirty="0"/>
          </a:p>
          <a:p>
            <a:r>
              <a:rPr lang="en-US" altLang="ko-KR" sz="2800" dirty="0"/>
              <a:t>(</a:t>
            </a:r>
            <a:r>
              <a:rPr lang="en-US" altLang="ko-KR" sz="2800" dirty="0" err="1"/>
              <a:t>Likewood</a:t>
            </a:r>
            <a:r>
              <a:rPr lang="ja-JP" altLang="en-US" sz="2800" dirty="0"/>
              <a:t>を考慮する。</a:t>
            </a:r>
            <a:r>
              <a:rPr lang="en-US" altLang="ja-JP" sz="2800" dirty="0"/>
              <a:t>)</a:t>
            </a:r>
            <a:endParaRPr lang="ko-KR" altLang="en-US" sz="2800" dirty="0"/>
          </a:p>
        </p:txBody>
      </p:sp>
      <p:sp>
        <p:nvSpPr>
          <p:cNvPr id="5" name="TextBox 4">
            <a:extLst>
              <a:ext uri="{FF2B5EF4-FFF2-40B4-BE49-F238E27FC236}">
                <a16:creationId xmlns:a16="http://schemas.microsoft.com/office/drawing/2014/main" id="{6EFF8D50-D3A9-36E2-A288-D2E4DDBF43AE}"/>
              </a:ext>
            </a:extLst>
          </p:cNvPr>
          <p:cNvSpPr txBox="1"/>
          <p:nvPr/>
        </p:nvSpPr>
        <p:spPr>
          <a:xfrm>
            <a:off x="1097281" y="5518485"/>
            <a:ext cx="10058399" cy="923330"/>
          </a:xfrm>
          <a:prstGeom prst="rect">
            <a:avLst/>
          </a:prstGeom>
          <a:noFill/>
        </p:spPr>
        <p:txBody>
          <a:bodyPr wrap="square" rtlCol="0">
            <a:spAutoFit/>
          </a:bodyPr>
          <a:lstStyle/>
          <a:p>
            <a:r>
              <a:rPr lang="en-US" altLang="ko-KR" dirty="0"/>
              <a:t>[1] Mike Schuster and </a:t>
            </a:r>
            <a:r>
              <a:rPr lang="en-US" altLang="ko-KR" dirty="0" err="1"/>
              <a:t>Kaisuke</a:t>
            </a:r>
            <a:r>
              <a:rPr lang="en-US" altLang="ko-KR" dirty="0"/>
              <a:t> Nakajima, “JAPANESE AND KOREAN VOICE SEARCH”, </a:t>
            </a:r>
            <a:r>
              <a:rPr lang="en-US" altLang="ko-KR" dirty="0" err="1"/>
              <a:t>arXiv</a:t>
            </a:r>
            <a:r>
              <a:rPr lang="en-US" altLang="ko-KR" dirty="0"/>
              <a:t>, 2012</a:t>
            </a:r>
          </a:p>
          <a:p>
            <a:r>
              <a:rPr lang="en-US" altLang="ko-KR" dirty="0"/>
              <a:t>[2] Rico </a:t>
            </a:r>
            <a:r>
              <a:rPr lang="en-US" altLang="ko-KR" dirty="0" err="1"/>
              <a:t>Sennrich</a:t>
            </a:r>
            <a:r>
              <a:rPr lang="en-US" altLang="ko-KR" dirty="0"/>
              <a:t> and Barry Haddow and Alexandra Birch, "Neural Machine Translation of Rare Words with </a:t>
            </a:r>
            <a:r>
              <a:rPr lang="en-US" altLang="ko-KR" dirty="0" err="1"/>
              <a:t>Subword</a:t>
            </a:r>
            <a:r>
              <a:rPr lang="en-US" altLang="ko-KR" dirty="0"/>
              <a:t> Units", </a:t>
            </a:r>
            <a:r>
              <a:rPr lang="en-US" altLang="ko-KR" dirty="0" err="1"/>
              <a:t>arXiv</a:t>
            </a:r>
            <a:r>
              <a:rPr lang="en-US" altLang="ko-KR" dirty="0"/>
              <a:t>, 2016</a:t>
            </a:r>
            <a:endParaRPr lang="ko-KR" altLang="en-US" dirty="0"/>
          </a:p>
        </p:txBody>
      </p:sp>
    </p:spTree>
    <p:extLst>
      <p:ext uri="{BB962C8B-B14F-4D97-AF65-F5344CB8AC3E}">
        <p14:creationId xmlns:p14="http://schemas.microsoft.com/office/powerpoint/2010/main" val="1981135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D08258-8588-D504-1290-0384F213E9AA}"/>
              </a:ext>
            </a:extLst>
          </p:cNvPr>
          <p:cNvSpPr>
            <a:spLocks noGrp="1"/>
          </p:cNvSpPr>
          <p:nvPr>
            <p:ph type="title"/>
          </p:nvPr>
        </p:nvSpPr>
        <p:spPr/>
        <p:txBody>
          <a:bodyPr/>
          <a:lstStyle/>
          <a:p>
            <a:r>
              <a:rPr lang="en-US" altLang="ko-KR" dirty="0"/>
              <a:t>BPE</a:t>
            </a:r>
            <a:endParaRPr lang="ko-KR" altLang="en-US" dirty="0"/>
          </a:p>
        </p:txBody>
      </p:sp>
      <p:grpSp>
        <p:nvGrpSpPr>
          <p:cNvPr id="11" name="그룹 10">
            <a:extLst>
              <a:ext uri="{FF2B5EF4-FFF2-40B4-BE49-F238E27FC236}">
                <a16:creationId xmlns:a16="http://schemas.microsoft.com/office/drawing/2014/main" id="{4B0D2CF6-F9E9-E080-6366-833EC7540CE7}"/>
              </a:ext>
            </a:extLst>
          </p:cNvPr>
          <p:cNvGrpSpPr/>
          <p:nvPr/>
        </p:nvGrpSpPr>
        <p:grpSpPr>
          <a:xfrm>
            <a:off x="1134033" y="2102825"/>
            <a:ext cx="9273316" cy="3880881"/>
            <a:chOff x="1134033" y="2102825"/>
            <a:chExt cx="9273316" cy="3880881"/>
          </a:xfrm>
        </p:grpSpPr>
        <p:pic>
          <p:nvPicPr>
            <p:cNvPr id="5" name="그림 4">
              <a:extLst>
                <a:ext uri="{FF2B5EF4-FFF2-40B4-BE49-F238E27FC236}">
                  <a16:creationId xmlns:a16="http://schemas.microsoft.com/office/drawing/2014/main" id="{33C9479A-11F5-16D2-343A-4D5071A8DBC1}"/>
                </a:ext>
              </a:extLst>
            </p:cNvPr>
            <p:cNvPicPr>
              <a:picLocks noChangeAspect="1"/>
            </p:cNvPicPr>
            <p:nvPr/>
          </p:nvPicPr>
          <p:blipFill rotWithShape="1">
            <a:blip r:embed="rId2"/>
            <a:srcRect l="20550" t="35867" r="64600" b="53333"/>
            <a:stretch/>
          </p:blipFill>
          <p:spPr>
            <a:xfrm>
              <a:off x="1218703" y="2102825"/>
              <a:ext cx="3546292" cy="1450756"/>
            </a:xfrm>
            <a:prstGeom prst="rect">
              <a:avLst/>
            </a:prstGeom>
          </p:spPr>
        </p:pic>
        <p:pic>
          <p:nvPicPr>
            <p:cNvPr id="7" name="그림 6">
              <a:extLst>
                <a:ext uri="{FF2B5EF4-FFF2-40B4-BE49-F238E27FC236}">
                  <a16:creationId xmlns:a16="http://schemas.microsoft.com/office/drawing/2014/main" id="{0C164C09-7E6C-CCFC-C7C1-18F796DD76C8}"/>
                </a:ext>
              </a:extLst>
            </p:cNvPr>
            <p:cNvPicPr>
              <a:picLocks noChangeAspect="1"/>
            </p:cNvPicPr>
            <p:nvPr/>
          </p:nvPicPr>
          <p:blipFill rotWithShape="1">
            <a:blip r:embed="rId3"/>
            <a:srcRect l="19523" t="54386" r="5692" b="39415"/>
            <a:stretch/>
          </p:blipFill>
          <p:spPr>
            <a:xfrm>
              <a:off x="1134034" y="5453515"/>
              <a:ext cx="9273315" cy="530191"/>
            </a:xfrm>
            <a:prstGeom prst="rect">
              <a:avLst/>
            </a:prstGeom>
          </p:spPr>
        </p:pic>
        <p:sp>
          <p:nvSpPr>
            <p:cNvPr id="8" name="TextBox 7">
              <a:extLst>
                <a:ext uri="{FF2B5EF4-FFF2-40B4-BE49-F238E27FC236}">
                  <a16:creationId xmlns:a16="http://schemas.microsoft.com/office/drawing/2014/main" id="{3AE77759-D01D-C07E-F1EE-B4D938723914}"/>
                </a:ext>
              </a:extLst>
            </p:cNvPr>
            <p:cNvSpPr txBox="1"/>
            <p:nvPr/>
          </p:nvSpPr>
          <p:spPr>
            <a:xfrm>
              <a:off x="1134033" y="5084183"/>
              <a:ext cx="3838659" cy="369332"/>
            </a:xfrm>
            <a:prstGeom prst="rect">
              <a:avLst/>
            </a:prstGeom>
            <a:noFill/>
          </p:spPr>
          <p:txBody>
            <a:bodyPr wrap="square" rtlCol="0">
              <a:spAutoFit/>
            </a:bodyPr>
            <a:lstStyle/>
            <a:p>
              <a:r>
                <a:rPr lang="en-US" altLang="ko-KR" b="1" dirty="0"/>
                <a:t>Iteration</a:t>
              </a:r>
              <a:r>
                <a:rPr lang="ja-JP" altLang="en-US" b="1" dirty="0"/>
                <a:t> （</a:t>
              </a:r>
              <a:r>
                <a:rPr lang="en-US" altLang="ja-JP" b="1" dirty="0"/>
                <a:t>Merge</a:t>
              </a:r>
              <a:r>
                <a:rPr lang="ja-JP" altLang="en-US" b="1" dirty="0"/>
                <a:t>） </a:t>
              </a:r>
              <a:r>
                <a:rPr lang="en-US" altLang="ko-KR" b="1" dirty="0"/>
                <a:t>10</a:t>
              </a:r>
              <a:r>
                <a:rPr lang="ja-JP" altLang="en-US" b="1" dirty="0"/>
                <a:t>回の間の過程</a:t>
              </a:r>
              <a:endParaRPr lang="ko-KR" altLang="en-US" b="1" dirty="0"/>
            </a:p>
          </p:txBody>
        </p:sp>
        <p:pic>
          <p:nvPicPr>
            <p:cNvPr id="10" name="그림 9">
              <a:extLst>
                <a:ext uri="{FF2B5EF4-FFF2-40B4-BE49-F238E27FC236}">
                  <a16:creationId xmlns:a16="http://schemas.microsoft.com/office/drawing/2014/main" id="{73F05123-B190-910F-30FD-E2147CDB7692}"/>
                </a:ext>
              </a:extLst>
            </p:cNvPr>
            <p:cNvPicPr>
              <a:picLocks noChangeAspect="1"/>
            </p:cNvPicPr>
            <p:nvPr/>
          </p:nvPicPr>
          <p:blipFill rotWithShape="1">
            <a:blip r:embed="rId4"/>
            <a:srcRect l="18944" t="44679" r="10870" b="36491"/>
            <a:stretch/>
          </p:blipFill>
          <p:spPr>
            <a:xfrm>
              <a:off x="1218703" y="3553581"/>
              <a:ext cx="8722952" cy="1530602"/>
            </a:xfrm>
            <a:prstGeom prst="rect">
              <a:avLst/>
            </a:prstGeom>
          </p:spPr>
        </p:pic>
      </p:grpSp>
      <p:sp>
        <p:nvSpPr>
          <p:cNvPr id="12" name="TextBox 11">
            <a:extLst>
              <a:ext uri="{FF2B5EF4-FFF2-40B4-BE49-F238E27FC236}">
                <a16:creationId xmlns:a16="http://schemas.microsoft.com/office/drawing/2014/main" id="{05AAE19D-D2AD-FF7A-B4AC-8CCC35A3863C}"/>
              </a:ext>
            </a:extLst>
          </p:cNvPr>
          <p:cNvSpPr txBox="1"/>
          <p:nvPr/>
        </p:nvSpPr>
        <p:spPr>
          <a:xfrm>
            <a:off x="4764995" y="3091916"/>
            <a:ext cx="6050947" cy="461665"/>
          </a:xfrm>
          <a:prstGeom prst="rect">
            <a:avLst/>
          </a:prstGeom>
          <a:noFill/>
        </p:spPr>
        <p:txBody>
          <a:bodyPr wrap="square" rtlCol="0">
            <a:spAutoFit/>
          </a:bodyPr>
          <a:lstStyle/>
          <a:p>
            <a:r>
              <a:rPr lang="ja-JP" altLang="en-US" sz="2400" dirty="0"/>
              <a:t>一番初期の</a:t>
            </a:r>
            <a:r>
              <a:rPr lang="en-US" altLang="ko-KR" sz="2400" dirty="0"/>
              <a:t>Vocabulary: l, o, w, e, r, n ,s, t, I, d</a:t>
            </a:r>
            <a:endParaRPr lang="ko-KR" altLang="en-US" sz="2400" dirty="0"/>
          </a:p>
        </p:txBody>
      </p:sp>
      <p:sp>
        <p:nvSpPr>
          <p:cNvPr id="13" name="직사각형 12">
            <a:extLst>
              <a:ext uri="{FF2B5EF4-FFF2-40B4-BE49-F238E27FC236}">
                <a16:creationId xmlns:a16="http://schemas.microsoft.com/office/drawing/2014/main" id="{5A4A2698-898B-8D8C-DCBB-6A7C2FDEE7CD}"/>
              </a:ext>
            </a:extLst>
          </p:cNvPr>
          <p:cNvSpPr/>
          <p:nvPr/>
        </p:nvSpPr>
        <p:spPr>
          <a:xfrm>
            <a:off x="4676274" y="4106779"/>
            <a:ext cx="1106905" cy="212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9A09F48-0B59-8FEE-9719-DFF421243464}"/>
              </a:ext>
            </a:extLst>
          </p:cNvPr>
          <p:cNvSpPr/>
          <p:nvPr/>
        </p:nvSpPr>
        <p:spPr>
          <a:xfrm>
            <a:off x="2630580" y="4679393"/>
            <a:ext cx="850558" cy="212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ED6CC38-8ED1-918C-A919-68D8FC988F95}"/>
              </a:ext>
            </a:extLst>
          </p:cNvPr>
          <p:cNvSpPr/>
          <p:nvPr/>
        </p:nvSpPr>
        <p:spPr>
          <a:xfrm>
            <a:off x="5960111" y="4872080"/>
            <a:ext cx="240632" cy="212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5BF8E11F-6CBE-BB22-D76B-5A25CF195AF3}"/>
              </a:ext>
            </a:extLst>
          </p:cNvPr>
          <p:cNvSpPr/>
          <p:nvPr/>
        </p:nvSpPr>
        <p:spPr>
          <a:xfrm>
            <a:off x="7756358" y="4872079"/>
            <a:ext cx="240632" cy="212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8354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770</TotalTime>
  <Words>1233</Words>
  <Application>Microsoft Office PowerPoint</Application>
  <PresentationFormat>ワイド画面</PresentationFormat>
  <Paragraphs>149</Paragraphs>
  <Slides>27</Slides>
  <Notes>1</Notes>
  <HiddenSlides>8</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27</vt:i4>
      </vt:variant>
    </vt:vector>
  </HeadingPairs>
  <TitlesOfParts>
    <vt:vector size="36" baseType="lpstr">
      <vt:lpstr>-apple-system</vt:lpstr>
      <vt:lpstr>Meiryo UI</vt:lpstr>
      <vt:lpstr>Noto Sans CJK KR Regular</vt:lpstr>
      <vt:lpstr>Meiryo</vt:lpstr>
      <vt:lpstr>Calibri</vt:lpstr>
      <vt:lpstr>Cambria Math</vt:lpstr>
      <vt:lpstr>Franklin Gothic Book</vt:lpstr>
      <vt:lpstr>Open Sans</vt:lpstr>
      <vt:lpstr>1_RetrospectVTI</vt:lpstr>
      <vt:lpstr>感情認識に基づく対話システムのための VAD評価モデル</vt:lpstr>
      <vt:lpstr>PowerPoint プレゼンテーション</vt:lpstr>
      <vt:lpstr>BERT(Bidirectional Encoder Representations from Transformers) 1</vt:lpstr>
      <vt:lpstr>BERTとは。</vt:lpstr>
      <vt:lpstr>BERTと他モデルとの違い</vt:lpstr>
      <vt:lpstr>BERT-Base</vt:lpstr>
      <vt:lpstr>PowerPoint プレゼンテーション</vt:lpstr>
      <vt:lpstr>Subword Tokenizer: WordPiece[1]</vt:lpstr>
      <vt:lpstr>BPE</vt:lpstr>
      <vt:lpstr>Subword Tokenizer: WordPiece[1]</vt:lpstr>
      <vt:lpstr>PowerPoint プレゼンテーション</vt:lpstr>
      <vt:lpstr>Position Embedding</vt:lpstr>
      <vt:lpstr>BERT’s Pre-training</vt:lpstr>
      <vt:lpstr>Masked Language Model (MLM)</vt:lpstr>
      <vt:lpstr>Next Sentence Prediction (NSP)</vt:lpstr>
      <vt:lpstr>Hyper-Parameters</vt:lpstr>
      <vt:lpstr>Segment Embedding</vt:lpstr>
      <vt:lpstr>PowerPoint プレゼンテーション</vt:lpstr>
      <vt:lpstr>PowerPoint プレゼンテーション</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EmoBank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92</cp:revision>
  <dcterms:created xsi:type="dcterms:W3CDTF">2023-05-18T06:05:56Z</dcterms:created>
  <dcterms:modified xsi:type="dcterms:W3CDTF">2023-05-29T08:04:26Z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